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73" r:id="rId4"/>
    <p:sldId id="281" r:id="rId5"/>
    <p:sldId id="263" r:id="rId6"/>
    <p:sldId id="280" r:id="rId7"/>
    <p:sldId id="274" r:id="rId8"/>
    <p:sldId id="275" r:id="rId9"/>
    <p:sldId id="270" r:id="rId10"/>
    <p:sldId id="258" r:id="rId11"/>
    <p:sldId id="259" r:id="rId12"/>
    <p:sldId id="276" r:id="rId13"/>
    <p:sldId id="260" r:id="rId14"/>
    <p:sldId id="261" r:id="rId15"/>
    <p:sldId id="279" r:id="rId16"/>
    <p:sldId id="277" r:id="rId17"/>
    <p:sldId id="2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25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794335-2325-4786-B0D3-6B5D49AA78CE}" type="datetimeFigureOut">
              <a:rPr lang="en-US" smtClean="0"/>
              <a:t>3/9/2014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FD1C87-2BAE-4012-9158-B6038C0F1C97}" type="slidenum">
              <a:rPr lang="en-US" smtClean="0"/>
              <a:t>‹#›</a:t>
            </a:fld>
            <a:endParaRPr lang="en-US"/>
          </a:p>
        </p:txBody>
      </p:sp>
    </p:spTree>
    <p:extLst>
      <p:ext uri="{BB962C8B-B14F-4D97-AF65-F5344CB8AC3E}">
        <p14:creationId xmlns:p14="http://schemas.microsoft.com/office/powerpoint/2010/main" val="1503929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John</a:t>
            </a:r>
            <a:r>
              <a:rPr lang="en-US" baseline="0" dirty="0" smtClean="0"/>
              <a:t> Tyndall’s 1861 publication on the role of greenhouse gases in maintaining the Earth’s temperature:</a:t>
            </a:r>
          </a:p>
          <a:p>
            <a:r>
              <a:rPr lang="en-US" dirty="0" smtClean="0"/>
              <a:t>http://www.siliconrepublic.com/clean-tech/item/23757-irish-scientist-john-tyndal</a:t>
            </a:r>
          </a:p>
          <a:p>
            <a:r>
              <a:rPr lang="en-US" dirty="0" smtClean="0"/>
              <a:t>American Institute of Physics</a:t>
            </a:r>
            <a:r>
              <a:rPr lang="en-US" baseline="0" dirty="0" smtClean="0"/>
              <a:t> on Tyndall: http://www.aip.org/history/climate/co2.htm</a:t>
            </a:r>
          </a:p>
          <a:p>
            <a:r>
              <a:rPr lang="en-US" baseline="0" dirty="0" smtClean="0"/>
              <a:t>Scientific American 1959 article (clear explanation): http://www.scientificamerican.com/article/carbon-dioxide-and-climate/</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2</a:t>
            </a:fld>
            <a:endParaRPr lang="en-US"/>
          </a:p>
        </p:txBody>
      </p:sp>
    </p:spTree>
    <p:extLst>
      <p:ext uri="{BB962C8B-B14F-4D97-AF65-F5344CB8AC3E}">
        <p14:creationId xmlns:p14="http://schemas.microsoft.com/office/powerpoint/2010/main" val="1049346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credit: http://www.skepticalscience.com/graphics.php?g=47</a:t>
            </a:r>
          </a:p>
          <a:p>
            <a:r>
              <a:rPr lang="en-US" dirty="0" smtClean="0"/>
              <a:t>In the last decade the temperature has risen one</a:t>
            </a:r>
            <a:r>
              <a:rPr lang="en-US" baseline="0" dirty="0" smtClean="0"/>
              <a:t> tenth of a degree, as opposed to the two tenths of a degree in the preceding decade. So it is still going up, just not as fast.</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15</a:t>
            </a:fld>
            <a:endParaRPr lang="en-US"/>
          </a:p>
        </p:txBody>
      </p:sp>
    </p:spTree>
    <p:extLst>
      <p:ext uri="{BB962C8B-B14F-4D97-AF65-F5344CB8AC3E}">
        <p14:creationId xmlns:p14="http://schemas.microsoft.com/office/powerpoint/2010/main" val="1543316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credit: http://www.skepticalscience.com/graphics.php?g=4</a:t>
            </a:r>
          </a:p>
          <a:p>
            <a:r>
              <a:rPr lang="en-US" dirty="0" smtClean="0"/>
              <a:t>Trade winds</a:t>
            </a:r>
            <a:r>
              <a:rPr lang="en-US" baseline="0" dirty="0" smtClean="0"/>
              <a:t> study: http://www.theguardian.com/environment/climate-consensus-97-per-cent/2014/feb/10/unprecedented-trade-winds-global-warming-oceans</a:t>
            </a:r>
          </a:p>
          <a:p>
            <a:r>
              <a:rPr lang="en-US" baseline="0" dirty="0" smtClean="0"/>
              <a:t>How Trade Winds push warmth down: http://www.realclimate.org/index.php/archives/2013/09/what-ocean-heating-reveals-about-global-warming/</a:t>
            </a:r>
            <a:endParaRPr lang="en-US" dirty="0" smtClean="0"/>
          </a:p>
          <a:p>
            <a:r>
              <a:rPr lang="en-US" dirty="0" smtClean="0"/>
              <a:t>La Nina predominance since 2000: https://skepticalscience.com/graphics.php?g=67</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16</a:t>
            </a:fld>
            <a:endParaRPr lang="en-US"/>
          </a:p>
        </p:txBody>
      </p:sp>
    </p:spTree>
    <p:extLst>
      <p:ext uri="{BB962C8B-B14F-4D97-AF65-F5344CB8AC3E}">
        <p14:creationId xmlns:p14="http://schemas.microsoft.com/office/powerpoint/2010/main" val="4240554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kern="1200" dirty="0" smtClean="0">
                <a:solidFill>
                  <a:schemeClr val="tx1"/>
                </a:solidFill>
                <a:effectLst/>
                <a:latin typeface="+mn-lt"/>
                <a:ea typeface="+mn-ea"/>
                <a:cs typeface="+mn-cs"/>
              </a:rPr>
              <a:t>Credit:</a:t>
            </a:r>
            <a:r>
              <a:rPr lang="en-US" sz="1200" b="0" i="0" kern="1200" baseline="0" dirty="0" smtClean="0">
                <a:solidFill>
                  <a:schemeClr val="tx1"/>
                </a:solidFill>
                <a:effectLst/>
                <a:latin typeface="+mn-lt"/>
                <a:ea typeface="+mn-ea"/>
                <a:cs typeface="+mn-cs"/>
              </a:rPr>
              <a:t> http://www.edfenergy.com/energyfuture/energy-gap-climate-change/greenhouse-effect</a:t>
            </a:r>
          </a:p>
          <a:p>
            <a:pPr fontAlgn="base"/>
            <a:r>
              <a:rPr lang="en-US" sz="1200" b="0" i="0" kern="1200" baseline="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The Earth's atmosphere is like a greenhouse. It lets light both in and out, but keeps heat trapped inside. This is called the Greenhouse Effect.</a:t>
            </a:r>
          </a:p>
          <a:p>
            <a:pPr fontAlgn="base"/>
            <a:r>
              <a:rPr lang="en-US" sz="1200" b="0" i="0" kern="1200" dirty="0" smtClean="0">
                <a:solidFill>
                  <a:schemeClr val="tx1"/>
                </a:solidFill>
                <a:effectLst/>
                <a:latin typeface="+mn-lt"/>
                <a:ea typeface="+mn-ea"/>
                <a:cs typeface="+mn-cs"/>
              </a:rPr>
              <a:t>The Earth’s surface absorbs light energy from the sun and emits it as heat energy. Greenhouse gases like carbon dioxide absorb this heat and emit some of it back at the Earth.</a:t>
            </a:r>
          </a:p>
          <a:p>
            <a:pPr fontAlgn="base"/>
            <a:r>
              <a:rPr lang="en-US" sz="1200" b="0" i="0" kern="1200" dirty="0" smtClean="0">
                <a:solidFill>
                  <a:schemeClr val="tx1"/>
                </a:solidFill>
                <a:effectLst/>
                <a:latin typeface="+mn-lt"/>
                <a:ea typeface="+mn-ea"/>
                <a:cs typeface="+mn-cs"/>
              </a:rPr>
              <a:t>Humanity needs the Greenhouse Effect. Without it the Earth would be too cold to live on. But the more greenhouse gas released, the stronger the effect becomes, and the more the Earth warms up.”</a:t>
            </a:r>
          </a:p>
          <a:p>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3</a:t>
            </a:fld>
            <a:endParaRPr lang="en-US"/>
          </a:p>
        </p:txBody>
      </p:sp>
    </p:spTree>
    <p:extLst>
      <p:ext uri="{BB962C8B-B14F-4D97-AF65-F5344CB8AC3E}">
        <p14:creationId xmlns:p14="http://schemas.microsoft.com/office/powerpoint/2010/main" val="2737132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http://thinkprogress.org/climate/2013/12/22/3089711/global-warming-hiroshima-bombs</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6</a:t>
            </a:fld>
            <a:endParaRPr lang="en-US"/>
          </a:p>
        </p:txBody>
      </p:sp>
    </p:spTree>
    <p:extLst>
      <p:ext uri="{BB962C8B-B14F-4D97-AF65-F5344CB8AC3E}">
        <p14:creationId xmlns:p14="http://schemas.microsoft.com/office/powerpoint/2010/main" val="3779980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http://www.realclimate.org/index.php/archives/2013/09/the-new-ipcc-climate-report</a:t>
            </a:r>
          </a:p>
          <a:p>
            <a:r>
              <a:rPr lang="en-US" dirty="0" smtClean="0"/>
              <a:t>IPCC</a:t>
            </a:r>
            <a:r>
              <a:rPr lang="en-US" baseline="0" dirty="0" smtClean="0"/>
              <a:t> = Intergovernmental Panel on Climate Change http://www.ipcc.ch</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7</a:t>
            </a:fld>
            <a:endParaRPr lang="en-US"/>
          </a:p>
        </p:txBody>
      </p:sp>
    </p:spTree>
    <p:extLst>
      <p:ext uri="{BB962C8B-B14F-4D97-AF65-F5344CB8AC3E}">
        <p14:creationId xmlns:p14="http://schemas.microsoft.com/office/powerpoint/2010/main" val="3061023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http://www.realclimate.org/index.php/archives/2013/09/the-new-ipcc-climate-report/</a:t>
            </a:r>
          </a:p>
          <a:p>
            <a:r>
              <a:rPr lang="en-US" sz="1200" b="0" i="0" kern="1200" dirty="0" err="1" smtClean="0">
                <a:solidFill>
                  <a:schemeClr val="tx1"/>
                </a:solidFill>
                <a:effectLst/>
                <a:latin typeface="+mn-lt"/>
                <a:ea typeface="+mn-ea"/>
                <a:cs typeface="+mn-cs"/>
              </a:rPr>
              <a:t>RealClimate</a:t>
            </a:r>
            <a:r>
              <a:rPr lang="en-US" sz="1200" b="0" i="0" kern="1200" dirty="0" smtClean="0">
                <a:solidFill>
                  <a:schemeClr val="tx1"/>
                </a:solidFill>
                <a:effectLst/>
                <a:latin typeface="+mn-lt"/>
                <a:ea typeface="+mn-ea"/>
                <a:cs typeface="+mn-cs"/>
              </a:rPr>
              <a:t> is a commentary site on climate science by working climate scientists for the interested public and journalists:</a:t>
            </a:r>
            <a:r>
              <a:rPr lang="en-US" sz="1200" b="0" i="0" kern="1200" baseline="0" dirty="0" smtClean="0">
                <a:solidFill>
                  <a:schemeClr val="tx1"/>
                </a:solidFill>
                <a:effectLst/>
                <a:latin typeface="+mn-lt"/>
                <a:ea typeface="+mn-ea"/>
                <a:cs typeface="+mn-cs"/>
              </a:rPr>
              <a:t> http://www.realclimate.org/index.php/archives/2004/12/about/</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8</a:t>
            </a:fld>
            <a:endParaRPr lang="en-US"/>
          </a:p>
        </p:txBody>
      </p:sp>
    </p:spTree>
    <p:extLst>
      <p:ext uri="{BB962C8B-B14F-4D97-AF65-F5344CB8AC3E}">
        <p14:creationId xmlns:p14="http://schemas.microsoft.com/office/powerpoint/2010/main" val="3909127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http://earthobservatory.nasa.gov/Features/WorldOfChange/decadaltemp.php</a:t>
            </a:r>
          </a:p>
          <a:p>
            <a:r>
              <a:rPr lang="en-US" dirty="0" smtClean="0"/>
              <a:t>“A one-degree </a:t>
            </a:r>
            <a:r>
              <a:rPr lang="en-US" i="1" dirty="0" smtClean="0"/>
              <a:t>global</a:t>
            </a:r>
            <a:r>
              <a:rPr lang="en-US" dirty="0" smtClean="0"/>
              <a:t> change is significant because it takes a vast amount of heat to warm all the oceans, atmosphere, and land by that much. In the past, a one- to two-degree drop was all it took to plunge the Earth into the Little Ice Age. A five-degree drop was enough to bury a large part of North America under a towering mass of ice 20,000 years ago.”</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10</a:t>
            </a:fld>
            <a:endParaRPr lang="en-US"/>
          </a:p>
        </p:txBody>
      </p:sp>
    </p:spTree>
    <p:extLst>
      <p:ext uri="{BB962C8B-B14F-4D97-AF65-F5344CB8AC3E}">
        <p14:creationId xmlns:p14="http://schemas.microsoft.com/office/powerpoint/2010/main" val="1696448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o</a:t>
            </a:r>
            <a:r>
              <a:rPr lang="en-US" dirty="0" smtClean="0"/>
              <a:t>riginal</a:t>
            </a:r>
            <a:r>
              <a:rPr lang="en-US" baseline="0" dirty="0" smtClean="0"/>
              <a:t> graph combining different temperature reconstructions, observations, and predictions was assembled by Jos </a:t>
            </a:r>
            <a:r>
              <a:rPr lang="en-US" baseline="0" dirty="0" err="1" smtClean="0"/>
              <a:t>Hagelaars</a:t>
            </a:r>
            <a:r>
              <a:rPr lang="en-US" baseline="0" dirty="0" smtClean="0"/>
              <a:t>:</a:t>
            </a:r>
          </a:p>
          <a:p>
            <a:r>
              <a:rPr lang="en-US" dirty="0" smtClean="0"/>
              <a:t>http://ourchangingclimate.wordpress.com/2013/03/19/the-two-epochs-of-marcott/.</a:t>
            </a:r>
          </a:p>
          <a:p>
            <a:r>
              <a:rPr lang="en-US" dirty="0" smtClean="0"/>
              <a:t>Annotations here by Erica Ackerman</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11</a:t>
            </a:fld>
            <a:endParaRPr lang="en-US"/>
          </a:p>
        </p:txBody>
      </p:sp>
    </p:spTree>
    <p:extLst>
      <p:ext uri="{BB962C8B-B14F-4D97-AF65-F5344CB8AC3E}">
        <p14:creationId xmlns:p14="http://schemas.microsoft.com/office/powerpoint/2010/main" val="4038000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http://blogs.worldbank.org/futuredevelopment/climate-change-myth</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12</a:t>
            </a:fld>
            <a:endParaRPr lang="en-US"/>
          </a:p>
        </p:txBody>
      </p:sp>
    </p:spTree>
    <p:extLst>
      <p:ext uri="{BB962C8B-B14F-4D97-AF65-F5344CB8AC3E}">
        <p14:creationId xmlns:p14="http://schemas.microsoft.com/office/powerpoint/2010/main" val="2002288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http://www.politifact.com/truth-o-meter/statements/2013/feb/15/barack-obama/barack-obama-says-12-hottest-years-record-have-com/</a:t>
            </a:r>
            <a:endParaRPr lang="en-US" dirty="0"/>
          </a:p>
        </p:txBody>
      </p:sp>
      <p:sp>
        <p:nvSpPr>
          <p:cNvPr id="4" name="Slide Number Placeholder 3"/>
          <p:cNvSpPr>
            <a:spLocks noGrp="1"/>
          </p:cNvSpPr>
          <p:nvPr>
            <p:ph type="sldNum" sz="quarter" idx="10"/>
          </p:nvPr>
        </p:nvSpPr>
        <p:spPr/>
        <p:txBody>
          <a:bodyPr/>
          <a:lstStyle/>
          <a:p>
            <a:fld id="{BFFD1C87-2BAE-4012-9158-B6038C0F1C97}" type="slidenum">
              <a:rPr lang="en-US" smtClean="0"/>
              <a:t>14</a:t>
            </a:fld>
            <a:endParaRPr lang="en-US"/>
          </a:p>
        </p:txBody>
      </p:sp>
    </p:spTree>
    <p:extLst>
      <p:ext uri="{BB962C8B-B14F-4D97-AF65-F5344CB8AC3E}">
        <p14:creationId xmlns:p14="http://schemas.microsoft.com/office/powerpoint/2010/main" val="1931333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CBB2F3-A3FE-46C3-9D07-513D2B6115E7}"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1873645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CBB2F3-A3FE-46C3-9D07-513D2B6115E7}"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3398043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CBB2F3-A3FE-46C3-9D07-513D2B6115E7}"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159538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CBB2F3-A3FE-46C3-9D07-513D2B6115E7}"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386195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CBB2F3-A3FE-46C3-9D07-513D2B6115E7}" type="datetimeFigureOut">
              <a:rPr lang="en-US" smtClean="0"/>
              <a:t>3/9/2014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414019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CBB2F3-A3FE-46C3-9D07-513D2B6115E7}" type="datetimeFigureOut">
              <a:rPr lang="en-US" smtClean="0"/>
              <a:t>3/9/2014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2190471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CBB2F3-A3FE-46C3-9D07-513D2B6115E7}" type="datetimeFigureOut">
              <a:rPr lang="en-US" smtClean="0"/>
              <a:t>3/9/2014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411249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CBB2F3-A3FE-46C3-9D07-513D2B6115E7}" type="datetimeFigureOut">
              <a:rPr lang="en-US" smtClean="0"/>
              <a:t>3/9/2014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2909904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CBB2F3-A3FE-46C3-9D07-513D2B6115E7}" type="datetimeFigureOut">
              <a:rPr lang="en-US" smtClean="0"/>
              <a:t>3/9/2014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3635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CBB2F3-A3FE-46C3-9D07-513D2B6115E7}" type="datetimeFigureOut">
              <a:rPr lang="en-US" smtClean="0"/>
              <a:t>3/9/2014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4133275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CBB2F3-A3FE-46C3-9D07-513D2B6115E7}" type="datetimeFigureOut">
              <a:rPr lang="en-US" smtClean="0"/>
              <a:t>3/9/2014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DB2047-DC4A-4CA9-BFA1-DFC1E1E34EBA}" type="slidenum">
              <a:rPr lang="en-US" smtClean="0"/>
              <a:t>‹#›</a:t>
            </a:fld>
            <a:endParaRPr lang="en-US"/>
          </a:p>
        </p:txBody>
      </p:sp>
    </p:spTree>
    <p:extLst>
      <p:ext uri="{BB962C8B-B14F-4D97-AF65-F5344CB8AC3E}">
        <p14:creationId xmlns:p14="http://schemas.microsoft.com/office/powerpoint/2010/main" val="2874950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CBB2F3-A3FE-46C3-9D07-513D2B6115E7}" type="datetimeFigureOut">
              <a:rPr lang="en-US" smtClean="0"/>
              <a:t>3/9/2014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DB2047-DC4A-4CA9-BFA1-DFC1E1E34EBA}" type="slidenum">
              <a:rPr lang="en-US" smtClean="0"/>
              <a:t>‹#›</a:t>
            </a:fld>
            <a:endParaRPr lang="en-US"/>
          </a:p>
        </p:txBody>
      </p:sp>
    </p:spTree>
    <p:extLst>
      <p:ext uri="{BB962C8B-B14F-4D97-AF65-F5344CB8AC3E}">
        <p14:creationId xmlns:p14="http://schemas.microsoft.com/office/powerpoint/2010/main" val="24121606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2200"/>
            <a:ext cx="7772400" cy="1470025"/>
          </a:xfrm>
        </p:spPr>
        <p:txBody>
          <a:bodyPr>
            <a:normAutofit fontScale="90000"/>
          </a:bodyPr>
          <a:lstStyle/>
          <a:p>
            <a:r>
              <a:rPr lang="en-US" sz="4800" b="1" dirty="0" smtClean="0"/>
              <a:t>Climate Change: </a:t>
            </a:r>
            <a:r>
              <a:rPr lang="en-US" sz="4800" dirty="0" smtClean="0"/>
              <a:t/>
            </a:r>
            <a:br>
              <a:rPr lang="en-US" sz="4800" dirty="0" smtClean="0"/>
            </a:br>
            <a:r>
              <a:rPr lang="en-US" sz="4800" dirty="0" smtClean="0"/>
              <a:t>Why We Must Act</a:t>
            </a:r>
            <a:endParaRPr lang="en-US" sz="4800" dirty="0"/>
          </a:p>
        </p:txBody>
      </p:sp>
      <p:sp>
        <p:nvSpPr>
          <p:cNvPr id="3" name="Subtitle 2"/>
          <p:cNvSpPr>
            <a:spLocks noGrp="1"/>
          </p:cNvSpPr>
          <p:nvPr>
            <p:ph type="subTitle" idx="1"/>
          </p:nvPr>
        </p:nvSpPr>
        <p:spPr>
          <a:xfrm>
            <a:off x="1371600" y="4038600"/>
            <a:ext cx="6400800" cy="2286000"/>
          </a:xfrm>
        </p:spPr>
        <p:txBody>
          <a:bodyPr>
            <a:normAutofit/>
          </a:bodyPr>
          <a:lstStyle/>
          <a:p>
            <a:r>
              <a:rPr lang="en-US" dirty="0" smtClean="0"/>
              <a:t>Presentation prepared by </a:t>
            </a:r>
          </a:p>
          <a:p>
            <a:r>
              <a:rPr lang="en-US" b="1" dirty="0" smtClean="0"/>
              <a:t>Earth Day: Climate Action</a:t>
            </a:r>
          </a:p>
          <a:p>
            <a:endParaRPr lang="en-US" dirty="0" smtClean="0"/>
          </a:p>
          <a:p>
            <a:r>
              <a:rPr lang="en-US" sz="1600" dirty="0" smtClean="0"/>
              <a:t>© Creative Commons Attribution 4.0 International</a:t>
            </a:r>
            <a:endParaRPr lang="en-US" sz="1600" dirty="0" smtClean="0"/>
          </a:p>
        </p:txBody>
      </p:sp>
      <p:sp>
        <p:nvSpPr>
          <p:cNvPr id="5" name="Rectangle 4"/>
          <p:cNvSpPr/>
          <p:nvPr/>
        </p:nvSpPr>
        <p:spPr>
          <a:xfrm>
            <a:off x="838200" y="266700"/>
            <a:ext cx="7391400" cy="18669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250" y="323850"/>
            <a:ext cx="5143500" cy="1752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0919" y="5232902"/>
            <a:ext cx="1117460" cy="393651"/>
          </a:xfrm>
          <a:prstGeom prst="rect">
            <a:avLst/>
          </a:prstGeom>
        </p:spPr>
      </p:pic>
    </p:spTree>
    <p:extLst>
      <p:ext uri="{BB962C8B-B14F-4D97-AF65-F5344CB8AC3E}">
        <p14:creationId xmlns:p14="http://schemas.microsoft.com/office/powerpoint/2010/main" val="19455538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Average Temperature</a:t>
            </a:r>
            <a:endParaRPr lang="en-US" dirty="0"/>
          </a:p>
        </p:txBody>
      </p:sp>
      <p:sp>
        <p:nvSpPr>
          <p:cNvPr id="3" name="Content Placeholder 2"/>
          <p:cNvSpPr>
            <a:spLocks noGrp="1"/>
          </p:cNvSpPr>
          <p:nvPr>
            <p:ph idx="1"/>
          </p:nvPr>
        </p:nvSpPr>
        <p:spPr/>
        <p:txBody>
          <a:bodyPr>
            <a:normAutofit lnSpcReduction="10000"/>
          </a:bodyPr>
          <a:lstStyle/>
          <a:p>
            <a:r>
              <a:rPr lang="en-US" dirty="0" smtClean="0"/>
              <a:t>Global average temperature is extremely stable</a:t>
            </a:r>
          </a:p>
          <a:p>
            <a:r>
              <a:rPr lang="en-US" dirty="0" smtClean="0"/>
              <a:t>It is d</a:t>
            </a:r>
            <a:r>
              <a:rPr lang="en-US" dirty="0" smtClean="0"/>
              <a:t>etermined </a:t>
            </a:r>
            <a:r>
              <a:rPr lang="en-US" dirty="0" smtClean="0"/>
              <a:t>by output from the sun</a:t>
            </a:r>
          </a:p>
          <a:p>
            <a:r>
              <a:rPr lang="en-US" dirty="0" smtClean="0"/>
              <a:t>Has stayed within a 1° – </a:t>
            </a:r>
            <a:r>
              <a:rPr lang="en-US" dirty="0" smtClean="0"/>
              <a:t>2°C </a:t>
            </a:r>
            <a:r>
              <a:rPr lang="en-US" dirty="0" smtClean="0"/>
              <a:t>range for 12,000 </a:t>
            </a:r>
            <a:r>
              <a:rPr lang="en-US" dirty="0" smtClean="0"/>
              <a:t>years, since humans began farming</a:t>
            </a:r>
            <a:endParaRPr lang="en-US" dirty="0" smtClean="0"/>
          </a:p>
          <a:p>
            <a:r>
              <a:rPr lang="en-US" dirty="0" smtClean="0"/>
              <a:t>The </a:t>
            </a:r>
            <a:r>
              <a:rPr lang="en-US" dirty="0" smtClean="0"/>
              <a:t>last </a:t>
            </a:r>
            <a:r>
              <a:rPr lang="en-US" dirty="0" smtClean="0"/>
              <a:t>Ice Age was </a:t>
            </a:r>
            <a:r>
              <a:rPr lang="en-US" dirty="0" smtClean="0"/>
              <a:t>only 3° - 5°C </a:t>
            </a:r>
            <a:r>
              <a:rPr lang="en-US" dirty="0" smtClean="0"/>
              <a:t>cooler than present</a:t>
            </a:r>
          </a:p>
          <a:p>
            <a:r>
              <a:rPr lang="en-US" dirty="0" smtClean="0"/>
              <a:t>Business as usual estimate predicts an increase of </a:t>
            </a:r>
            <a:r>
              <a:rPr lang="en-US" dirty="0" smtClean="0"/>
              <a:t>4°C </a:t>
            </a:r>
            <a:r>
              <a:rPr lang="en-US" dirty="0" smtClean="0"/>
              <a:t>by </a:t>
            </a:r>
            <a:r>
              <a:rPr lang="en-US" dirty="0" smtClean="0"/>
              <a:t>2100</a:t>
            </a:r>
            <a:endParaRPr lang="en-US" dirty="0"/>
          </a:p>
        </p:txBody>
      </p:sp>
    </p:spTree>
    <p:extLst>
      <p:ext uri="{BB962C8B-B14F-4D97-AF65-F5344CB8AC3E}">
        <p14:creationId xmlns:p14="http://schemas.microsoft.com/office/powerpoint/2010/main" val="2813402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Wheelchair Curve</a:t>
            </a:r>
            <a:endParaRPr lang="en-US" dirty="0"/>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30984" y="1600200"/>
            <a:ext cx="6682031" cy="4525963"/>
          </a:xfrm>
        </p:spPr>
      </p:pic>
    </p:spTree>
    <p:extLst>
      <p:ext uri="{BB962C8B-B14F-4D97-AF65-F5344CB8AC3E}">
        <p14:creationId xmlns:p14="http://schemas.microsoft.com/office/powerpoint/2010/main" val="12710170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Wheelchair Graph</a:t>
            </a:r>
            <a:br>
              <a:rPr lang="en-US" dirty="0" smtClean="0"/>
            </a:br>
            <a:r>
              <a:rPr lang="en-US" dirty="0" smtClean="0"/>
              <a:t>World Bank Version</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51043" y="1600200"/>
            <a:ext cx="3841914" cy="4525963"/>
          </a:xfrm>
        </p:spPr>
      </p:pic>
    </p:spTree>
    <p:extLst>
      <p:ext uri="{BB962C8B-B14F-4D97-AF65-F5344CB8AC3E}">
        <p14:creationId xmlns:p14="http://schemas.microsoft.com/office/powerpoint/2010/main" val="1337480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Skeptic Positions</a:t>
            </a:r>
            <a:endParaRPr lang="en-US" dirty="0"/>
          </a:p>
        </p:txBody>
      </p:sp>
      <p:sp>
        <p:nvSpPr>
          <p:cNvPr id="3" name="Content Placeholder 2"/>
          <p:cNvSpPr>
            <a:spLocks noGrp="1"/>
          </p:cNvSpPr>
          <p:nvPr>
            <p:ph idx="1"/>
          </p:nvPr>
        </p:nvSpPr>
        <p:spPr/>
        <p:txBody>
          <a:bodyPr/>
          <a:lstStyle/>
          <a:p>
            <a:r>
              <a:rPr lang="en-US" dirty="0" smtClean="0"/>
              <a:t>Skeptic positions boil down to:</a:t>
            </a:r>
          </a:p>
          <a:p>
            <a:pPr lvl="1"/>
            <a:r>
              <a:rPr lang="en-US" dirty="0" smtClean="0"/>
              <a:t>It’s not </a:t>
            </a:r>
            <a:r>
              <a:rPr lang="en-US" dirty="0" smtClean="0"/>
              <a:t>happening</a:t>
            </a:r>
          </a:p>
          <a:p>
            <a:pPr lvl="1"/>
            <a:r>
              <a:rPr lang="en-US" dirty="0" smtClean="0"/>
              <a:t>It’s </a:t>
            </a:r>
            <a:r>
              <a:rPr lang="en-US" dirty="0" smtClean="0"/>
              <a:t>not caused by </a:t>
            </a:r>
            <a:r>
              <a:rPr lang="en-US" dirty="0" smtClean="0"/>
              <a:t>humans</a:t>
            </a:r>
            <a:endParaRPr lang="en-US" dirty="0" smtClean="0"/>
          </a:p>
          <a:p>
            <a:pPr lvl="1"/>
            <a:r>
              <a:rPr lang="en-US" dirty="0" smtClean="0"/>
              <a:t>There’s nothing we can do about it anyway</a:t>
            </a:r>
          </a:p>
        </p:txBody>
      </p:sp>
    </p:spTree>
    <p:extLst>
      <p:ext uri="{BB962C8B-B14F-4D97-AF65-F5344CB8AC3E}">
        <p14:creationId xmlns:p14="http://schemas.microsoft.com/office/powerpoint/2010/main" val="2897387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Happening?</a:t>
            </a:r>
            <a:endParaRPr lang="en-US" dirty="0"/>
          </a:p>
        </p:txBody>
      </p:sp>
      <p:sp>
        <p:nvSpPr>
          <p:cNvPr id="3" name="Content Placeholder 2"/>
          <p:cNvSpPr>
            <a:spLocks noGrp="1"/>
          </p:cNvSpPr>
          <p:nvPr>
            <p:ph idx="1"/>
          </p:nvPr>
        </p:nvSpPr>
        <p:spPr/>
        <p:txBody>
          <a:bodyPr>
            <a:normAutofit/>
          </a:bodyPr>
          <a:lstStyle/>
          <a:p>
            <a:r>
              <a:rPr lang="en-US" dirty="0" smtClean="0"/>
              <a:t>13 </a:t>
            </a:r>
            <a:r>
              <a:rPr lang="en-US" dirty="0" smtClean="0"/>
              <a:t>of the hottest years since recordkeeping began have occurred in the last 15 years</a:t>
            </a:r>
          </a:p>
          <a:p>
            <a:r>
              <a:rPr lang="en-US" dirty="0" smtClean="0"/>
              <a:t>NASA visualization of temperature change since the 1880s:</a:t>
            </a:r>
            <a:br>
              <a:rPr lang="en-US" dirty="0" smtClean="0"/>
            </a:br>
            <a:r>
              <a:rPr lang="en-US" dirty="0" smtClean="0"/>
              <a:t>http://earthobservatory.nasa.gov/Features/WorldOfChange/decadaltemp.php </a:t>
            </a:r>
          </a:p>
        </p:txBody>
      </p:sp>
    </p:spTree>
    <p:extLst>
      <p:ext uri="{BB962C8B-B14F-4D97-AF65-F5344CB8AC3E}">
        <p14:creationId xmlns:p14="http://schemas.microsoft.com/office/powerpoint/2010/main" val="38954074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Has There Been a “Pause” in Warming? Down the Up Escalator.</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600200"/>
            <a:ext cx="4214811" cy="2870057"/>
          </a:xfr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1600200"/>
            <a:ext cx="4214812" cy="2870057"/>
          </a:xfrm>
          <a:prstGeom prst="rect">
            <a:avLst/>
          </a:prstGeom>
        </p:spPr>
      </p:pic>
      <p:sp>
        <p:nvSpPr>
          <p:cNvPr id="8" name="TextBox 7"/>
          <p:cNvSpPr txBox="1"/>
          <p:nvPr/>
        </p:nvSpPr>
        <p:spPr>
          <a:xfrm>
            <a:off x="442865" y="4953000"/>
            <a:ext cx="8229600" cy="1200329"/>
          </a:xfrm>
          <a:prstGeom prst="rect">
            <a:avLst/>
          </a:prstGeom>
          <a:noFill/>
        </p:spPr>
        <p:txBody>
          <a:bodyPr wrap="square" rtlCol="0">
            <a:spAutoFit/>
          </a:bodyPr>
          <a:lstStyle/>
          <a:p>
            <a:pPr marL="285750" indent="-285750">
              <a:buFont typeface="Arial" panose="020B0604020202020204" pitchFamily="34" charset="0"/>
              <a:buChar char="•"/>
            </a:pPr>
            <a:r>
              <a:rPr lang="en-US" dirty="0" smtClean="0"/>
              <a:t>Natural variability (like the preponderance of La Niña over El Ni</a:t>
            </a:r>
            <a:r>
              <a:rPr lang="en-US" dirty="0"/>
              <a:t>ñ</a:t>
            </a:r>
            <a:r>
              <a:rPr lang="en-US" dirty="0" smtClean="0"/>
              <a:t>o years) still causes fluctuations in surface temperature. </a:t>
            </a:r>
          </a:p>
          <a:p>
            <a:pPr marL="285750" indent="-285750">
              <a:buFont typeface="Arial" panose="020B0604020202020204" pitchFamily="34" charset="0"/>
              <a:buChar char="•"/>
            </a:pPr>
            <a:r>
              <a:rPr lang="en-US" dirty="0" smtClean="0"/>
              <a:t>The overall trend is still up. A lot.</a:t>
            </a:r>
          </a:p>
          <a:p>
            <a:pPr marL="285750" indent="-285750">
              <a:buFont typeface="Arial" panose="020B0604020202020204" pitchFamily="34" charset="0"/>
              <a:buChar char="•"/>
            </a:pPr>
            <a:r>
              <a:rPr lang="en-US" dirty="0" smtClean="0"/>
              <a:t>This is called “going down the up escalator”.</a:t>
            </a:r>
            <a:endParaRPr lang="en-US" dirty="0"/>
          </a:p>
        </p:txBody>
      </p:sp>
    </p:spTree>
    <p:extLst>
      <p:ext uri="{BB962C8B-B14F-4D97-AF65-F5344CB8AC3E}">
        <p14:creationId xmlns:p14="http://schemas.microsoft.com/office/powerpoint/2010/main" val="4085185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on the “Pause”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81200" y="1524000"/>
            <a:ext cx="4762500" cy="3571875"/>
          </a:xfrm>
        </p:spPr>
      </p:pic>
      <p:sp>
        <p:nvSpPr>
          <p:cNvPr id="5" name="TextBox 4"/>
          <p:cNvSpPr txBox="1"/>
          <p:nvPr/>
        </p:nvSpPr>
        <p:spPr>
          <a:xfrm>
            <a:off x="838200" y="5181600"/>
            <a:ext cx="7239000" cy="1200329"/>
          </a:xfrm>
          <a:prstGeom prst="rect">
            <a:avLst/>
          </a:prstGeom>
          <a:noFill/>
        </p:spPr>
        <p:txBody>
          <a:bodyPr wrap="square" rtlCol="0">
            <a:spAutoFit/>
          </a:bodyPr>
          <a:lstStyle/>
          <a:p>
            <a:pPr marL="285750" indent="-285750">
              <a:buFont typeface="Arial" panose="020B0604020202020204" pitchFamily="34" charset="0"/>
              <a:buChar char="•"/>
            </a:pPr>
            <a:r>
              <a:rPr lang="en-US" dirty="0" smtClean="0"/>
              <a:t>90% of warming goes into the oceans, not surface temperature. </a:t>
            </a:r>
          </a:p>
          <a:p>
            <a:pPr marL="285750" indent="-285750">
              <a:buFont typeface="Arial" panose="020B0604020202020204" pitchFamily="34" charset="0"/>
              <a:buChar char="•"/>
            </a:pPr>
            <a:r>
              <a:rPr lang="en-US" dirty="0"/>
              <a:t>W</a:t>
            </a:r>
            <a:r>
              <a:rPr lang="en-US" dirty="0" smtClean="0"/>
              <a:t>arming-caused changes in the Trade Winds have pushed more of that heat into the deeper ocean.</a:t>
            </a:r>
          </a:p>
          <a:p>
            <a:pPr marL="285750" indent="-285750">
              <a:buFont typeface="Arial" panose="020B0604020202020204" pitchFamily="34" charset="0"/>
              <a:buChar char="•"/>
            </a:pPr>
            <a:r>
              <a:rPr lang="en-US" dirty="0" smtClean="0"/>
              <a:t>La Niña years have predominated </a:t>
            </a:r>
            <a:endParaRPr lang="en-US" dirty="0"/>
          </a:p>
        </p:txBody>
      </p:sp>
    </p:spTree>
    <p:extLst>
      <p:ext uri="{BB962C8B-B14F-4D97-AF65-F5344CB8AC3E}">
        <p14:creationId xmlns:p14="http://schemas.microsoft.com/office/powerpoint/2010/main" val="2051222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 Nothing We Can Do?</a:t>
            </a:r>
            <a:endParaRPr lang="en-US" dirty="0"/>
          </a:p>
        </p:txBody>
      </p:sp>
      <p:sp>
        <p:nvSpPr>
          <p:cNvPr id="3" name="Content Placeholder 2"/>
          <p:cNvSpPr>
            <a:spLocks noGrp="1"/>
          </p:cNvSpPr>
          <p:nvPr>
            <p:ph idx="1"/>
          </p:nvPr>
        </p:nvSpPr>
        <p:spPr/>
        <p:txBody>
          <a:bodyPr>
            <a:normAutofit fontScale="92500"/>
          </a:bodyPr>
          <a:lstStyle/>
          <a:p>
            <a:r>
              <a:rPr lang="en-US" dirty="0" smtClean="0"/>
              <a:t>This attitude reflects “a fundamental lack of faith in American business and American ingenuity”  </a:t>
            </a:r>
            <a:br>
              <a:rPr lang="en-US" dirty="0" smtClean="0"/>
            </a:br>
            <a:r>
              <a:rPr lang="en-US" dirty="0" smtClean="0"/>
              <a:t>- President Obama</a:t>
            </a:r>
          </a:p>
          <a:p>
            <a:r>
              <a:rPr lang="en-US" dirty="0" smtClean="0"/>
              <a:t>A certain amount of warming is already inevitable</a:t>
            </a:r>
          </a:p>
          <a:p>
            <a:r>
              <a:rPr lang="en-US" dirty="0" smtClean="0"/>
              <a:t>It is in our hands to control how much: </a:t>
            </a:r>
            <a:br>
              <a:rPr lang="en-US" dirty="0" smtClean="0"/>
            </a:br>
            <a:r>
              <a:rPr lang="en-US" dirty="0" smtClean="0"/>
              <a:t>	2° C ?</a:t>
            </a:r>
            <a:br>
              <a:rPr lang="en-US" dirty="0" smtClean="0"/>
            </a:br>
            <a:r>
              <a:rPr lang="en-US" dirty="0" smtClean="0"/>
              <a:t>	3° C ?</a:t>
            </a:r>
            <a:br>
              <a:rPr lang="en-US" dirty="0" smtClean="0"/>
            </a:br>
            <a:r>
              <a:rPr lang="en-US" dirty="0" smtClean="0"/>
              <a:t>	4° C ?</a:t>
            </a:r>
            <a:br>
              <a:rPr lang="en-US" dirty="0" smtClean="0"/>
            </a:br>
            <a:r>
              <a:rPr lang="en-US" dirty="0" smtClean="0"/>
              <a:t>	5° C ?</a:t>
            </a:r>
            <a:endParaRPr lang="en-US" dirty="0"/>
          </a:p>
        </p:txBody>
      </p:sp>
    </p:spTree>
    <p:extLst>
      <p:ext uri="{BB962C8B-B14F-4D97-AF65-F5344CB8AC3E}">
        <p14:creationId xmlns:p14="http://schemas.microsoft.com/office/powerpoint/2010/main" val="1240133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Science Has Been </a:t>
            </a:r>
            <a:br>
              <a:rPr lang="en-US" dirty="0" smtClean="0"/>
            </a:br>
            <a:r>
              <a:rPr lang="en-US" dirty="0" smtClean="0"/>
              <a:t>Settled for 150 Years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Basic chemistry and physics going back to 1861</a:t>
            </a:r>
          </a:p>
          <a:p>
            <a:pPr lvl="1"/>
            <a:r>
              <a:rPr lang="en-US" dirty="0" smtClean="0"/>
              <a:t>Sunlight as visible light first passes through the atmosphere unhindered (CO2 doesn’t interact with visible light)</a:t>
            </a:r>
          </a:p>
          <a:p>
            <a:pPr lvl="1"/>
            <a:r>
              <a:rPr lang="en-US" dirty="0" smtClean="0"/>
              <a:t>The sunlight heats the earth, and is then re-radiated as infrared radiation at a wavelength that CO2 </a:t>
            </a:r>
            <a:r>
              <a:rPr lang="en-US" b="1" dirty="0" smtClean="0"/>
              <a:t>does</a:t>
            </a:r>
            <a:r>
              <a:rPr lang="en-US" dirty="0" smtClean="0"/>
              <a:t> like to absorb</a:t>
            </a:r>
          </a:p>
          <a:p>
            <a:pPr lvl="1"/>
            <a:r>
              <a:rPr lang="en-US" dirty="0" smtClean="0"/>
              <a:t>The energy absorbed by the CO2 heats the atmosphere</a:t>
            </a:r>
          </a:p>
          <a:p>
            <a:pPr lvl="1"/>
            <a:r>
              <a:rPr lang="en-US" dirty="0" smtClean="0"/>
              <a:t>In Science-Speak: “This [re-radiated infrared] radiation is most intense at wavelengths very close to the principal absorption band (13 to 17 microns) of the carbon dioxide spectrum.” – 1959 Scientific American article  explaining global </a:t>
            </a:r>
            <a:r>
              <a:rPr lang="en-US" dirty="0" smtClean="0"/>
              <a:t>warming</a:t>
            </a:r>
          </a:p>
          <a:p>
            <a:pPr lvl="1"/>
            <a:r>
              <a:rPr lang="en-US" b="1" dirty="0" smtClean="0"/>
              <a:t>No one </a:t>
            </a:r>
            <a:r>
              <a:rPr lang="en-US" dirty="0" smtClean="0"/>
              <a:t>in the scientific community disputes this basic mechanism. Even climatologists who are skeptical of the urgency of climate change accept the role of CO2 as a greenhouse gas warming the atmosphere. </a:t>
            </a:r>
            <a:endParaRPr lang="en-US" dirty="0" smtClean="0"/>
          </a:p>
        </p:txBody>
      </p:sp>
    </p:spTree>
    <p:extLst>
      <p:ext uri="{BB962C8B-B14F-4D97-AF65-F5344CB8AC3E}">
        <p14:creationId xmlns:p14="http://schemas.microsoft.com/office/powerpoint/2010/main" val="994317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the Earth Is Not Like the Moon</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03826" y="1600200"/>
            <a:ext cx="6336348" cy="4525963"/>
          </a:xfrm>
        </p:spPr>
      </p:pic>
    </p:spTree>
    <p:extLst>
      <p:ext uri="{BB962C8B-B14F-4D97-AF65-F5344CB8AC3E}">
        <p14:creationId xmlns:p14="http://schemas.microsoft.com/office/powerpoint/2010/main" val="3171346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Small Amount of CO2 </a:t>
            </a:r>
            <a:br>
              <a:rPr lang="en-US" dirty="0" smtClean="0"/>
            </a:br>
            <a:r>
              <a:rPr lang="en-US" dirty="0" smtClean="0"/>
              <a:t>Traps a </a:t>
            </a:r>
            <a:r>
              <a:rPr lang="en-US" b="1" dirty="0" smtClean="0"/>
              <a:t>Lot</a:t>
            </a:r>
            <a:r>
              <a:rPr lang="en-US" dirty="0" smtClean="0"/>
              <a:t> of Heat</a:t>
            </a:r>
            <a:endParaRPr lang="en-US" dirty="0"/>
          </a:p>
        </p:txBody>
      </p:sp>
      <p:sp>
        <p:nvSpPr>
          <p:cNvPr id="3" name="Content Placeholder 2"/>
          <p:cNvSpPr>
            <a:spLocks noGrp="1"/>
          </p:cNvSpPr>
          <p:nvPr>
            <p:ph idx="1"/>
          </p:nvPr>
        </p:nvSpPr>
        <p:spPr/>
        <p:txBody>
          <a:bodyPr>
            <a:normAutofit/>
          </a:bodyPr>
          <a:lstStyle/>
          <a:p>
            <a:r>
              <a:rPr lang="en-US" dirty="0" smtClean="0"/>
              <a:t>CO2 is only 0.037% of the atmosphere, yet makes life on Earth possible.</a:t>
            </a:r>
          </a:p>
          <a:p>
            <a:r>
              <a:rPr lang="en-US" dirty="0" smtClean="0"/>
              <a:t>The fact that CO2 is so powerful means that you don’t have to add much back in to have an effect.</a:t>
            </a:r>
          </a:p>
          <a:p>
            <a:r>
              <a:rPr lang="en-US" dirty="0" smtClean="0"/>
              <a:t>We have increased the amount of CO2 in the atmosphere by a whopping </a:t>
            </a:r>
            <a:r>
              <a:rPr lang="en-US" b="1" dirty="0" smtClean="0"/>
              <a:t>40%</a:t>
            </a:r>
            <a:r>
              <a:rPr lang="en-US" dirty="0" smtClean="0"/>
              <a:t> since the start of the Industrial Revolution.</a:t>
            </a:r>
          </a:p>
        </p:txBody>
      </p:sp>
    </p:spTree>
    <p:extLst>
      <p:ext uri="{BB962C8B-B14F-4D97-AF65-F5344CB8AC3E}">
        <p14:creationId xmlns:p14="http://schemas.microsoft.com/office/powerpoint/2010/main" val="272494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Satellites Can Detect the Increase in the Greenhouse Effect</a:t>
            </a:r>
            <a:endParaRPr lang="en-US" dirty="0"/>
          </a:p>
        </p:txBody>
      </p:sp>
      <p:sp>
        <p:nvSpPr>
          <p:cNvPr id="6" name="Content Placeholder 5"/>
          <p:cNvSpPr>
            <a:spLocks noGrp="1"/>
          </p:cNvSpPr>
          <p:nvPr>
            <p:ph idx="1"/>
          </p:nvPr>
        </p:nvSpPr>
        <p:spPr/>
        <p:txBody>
          <a:bodyPr/>
          <a:lstStyle/>
          <a:p>
            <a:r>
              <a:rPr lang="en-US" sz="2800" dirty="0"/>
              <a:t>Satellite data show less infrared </a:t>
            </a:r>
            <a:r>
              <a:rPr lang="en-US" sz="2800" dirty="0" smtClean="0"/>
              <a:t>radiation (heat) </a:t>
            </a:r>
            <a:r>
              <a:rPr lang="en-US" sz="2800" dirty="0"/>
              <a:t>is escaping into </a:t>
            </a:r>
            <a:r>
              <a:rPr lang="en-US" sz="2800" dirty="0" smtClean="0"/>
              <a:t>space</a:t>
            </a:r>
          </a:p>
          <a:p>
            <a:r>
              <a:rPr lang="en-US" sz="2800" dirty="0" smtClean="0"/>
              <a:t>This is happening in the wavelengths for CO2 and methane</a:t>
            </a:r>
            <a:endParaRPr lang="en-US" sz="2800" dirty="0"/>
          </a:p>
          <a:p>
            <a:r>
              <a:rPr lang="en-US" sz="2800" b="1" u="sng" dirty="0" smtClean="0">
                <a:uFill>
                  <a:solidFill>
                    <a:schemeClr val="tx1"/>
                  </a:solidFill>
                </a:uFill>
              </a:rPr>
              <a:t>In other words, we can see the greenhouse effect strengthen in real time</a:t>
            </a:r>
            <a:endParaRPr lang="en-US" sz="2800" b="1" u="sng" dirty="0">
              <a:uFill>
                <a:solidFill>
                  <a:schemeClr val="tx1"/>
                </a:solidFill>
              </a:uFill>
            </a:endParaRPr>
          </a:p>
          <a:p>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3137" y="4572000"/>
            <a:ext cx="4657725" cy="2028825"/>
          </a:xfrm>
          <a:prstGeom prst="rect">
            <a:avLst/>
          </a:prstGeom>
        </p:spPr>
      </p:pic>
    </p:spTree>
    <p:extLst>
      <p:ext uri="{BB962C8B-B14F-4D97-AF65-F5344CB8AC3E}">
        <p14:creationId xmlns:p14="http://schemas.microsoft.com/office/powerpoint/2010/main" val="39433451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Extra Heat Is Trapped?</a:t>
            </a:r>
            <a:endParaRPr lang="en-US" dirty="0"/>
          </a:p>
        </p:txBody>
      </p:sp>
      <p:sp>
        <p:nvSpPr>
          <p:cNvPr id="3" name="Content Placeholder 2"/>
          <p:cNvSpPr>
            <a:spLocks noGrp="1"/>
          </p:cNvSpPr>
          <p:nvPr>
            <p:ph idx="1"/>
          </p:nvPr>
        </p:nvSpPr>
        <p:spPr/>
        <p:txBody>
          <a:bodyPr/>
          <a:lstStyle/>
          <a:p>
            <a:r>
              <a:rPr lang="en-US" dirty="0" smtClean="0"/>
              <a:t>Rate at which we are accumulating extra heat:</a:t>
            </a:r>
          </a:p>
          <a:p>
            <a:pPr lvl="1"/>
            <a:r>
              <a:rPr lang="en-US" dirty="0" smtClean="0"/>
              <a:t>0.6 Watts per square meter (W/m</a:t>
            </a:r>
            <a:r>
              <a:rPr lang="en-US" baseline="30000" dirty="0" smtClean="0"/>
              <a:t>2</a:t>
            </a:r>
            <a:r>
              <a:rPr lang="en-US" dirty="0" smtClean="0"/>
              <a:t>) extra energy. That may not sound like much, but…</a:t>
            </a:r>
          </a:p>
          <a:p>
            <a:pPr lvl="1"/>
            <a:r>
              <a:rPr lang="en-US" dirty="0" smtClean="0"/>
              <a:t>Over the entire surface of the Earth, that equals 250 TRILLION Joules per second (1 Watt = 1 Joule/second of energy) </a:t>
            </a:r>
          </a:p>
          <a:p>
            <a:pPr lvl="1"/>
            <a:r>
              <a:rPr lang="en-US" dirty="0" smtClean="0"/>
              <a:t>That equals the energy of 400,000 Hiroshima bombs PER DAY, 365 days a year</a:t>
            </a:r>
          </a:p>
          <a:p>
            <a:pPr lvl="2"/>
            <a:r>
              <a:rPr lang="en-US" dirty="0" smtClean="0"/>
              <a:t>90% of that goes into the ocean</a:t>
            </a:r>
          </a:p>
          <a:p>
            <a:endParaRPr lang="en-US" dirty="0"/>
          </a:p>
        </p:txBody>
      </p:sp>
    </p:spTree>
    <p:extLst>
      <p:ext uri="{BB962C8B-B14F-4D97-AF65-F5344CB8AC3E}">
        <p14:creationId xmlns:p14="http://schemas.microsoft.com/office/powerpoint/2010/main" val="401237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Likely Scenario: 4</a:t>
            </a:r>
            <a:r>
              <a:rPr lang="en-US" dirty="0" smtClean="0">
                <a:latin typeface="Calibri"/>
              </a:rPr>
              <a:t>°</a:t>
            </a:r>
            <a:r>
              <a:rPr lang="en-US" dirty="0" smtClean="0"/>
              <a:t> By 2100</a:t>
            </a:r>
            <a:endParaRPr lang="en-US" dirty="0"/>
          </a:p>
        </p:txBody>
      </p:sp>
      <p:sp>
        <p:nvSpPr>
          <p:cNvPr id="3" name="Content Placeholder 2"/>
          <p:cNvSpPr>
            <a:spLocks noGrp="1"/>
          </p:cNvSpPr>
          <p:nvPr>
            <p:ph idx="1"/>
          </p:nvPr>
        </p:nvSpPr>
        <p:spPr/>
        <p:txBody>
          <a:bodyPr/>
          <a:lstStyle/>
          <a:p>
            <a:r>
              <a:rPr lang="en-US" sz="2800" dirty="0" smtClean="0"/>
              <a:t>The latest UN IPCC report changed the way they describe warming scenarios, leading some people to think they have lowered predictions.</a:t>
            </a:r>
          </a:p>
          <a:p>
            <a:r>
              <a:rPr lang="en-US" sz="2800" dirty="0" smtClean="0"/>
              <a:t>But the most likely scenario still predicts 4</a:t>
            </a:r>
            <a:r>
              <a:rPr lang="en-US" sz="2800" dirty="0" smtClean="0">
                <a:latin typeface="Calibri"/>
              </a:rPr>
              <a:t>° or more warming by 2100.</a:t>
            </a:r>
          </a:p>
          <a:p>
            <a:endParaRPr lang="en-US" dirty="0" smtClean="0">
              <a:latin typeface="Calibri"/>
            </a:endParaRPr>
          </a:p>
          <a:p>
            <a:endParaRPr lang="en-US" dirty="0"/>
          </a:p>
        </p:txBody>
      </p:sp>
      <p:pic>
        <p:nvPicPr>
          <p:cNvPr id="4"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4038600"/>
            <a:ext cx="4419600" cy="2366328"/>
          </a:xfrm>
          <a:prstGeom prst="rect">
            <a:avLst/>
          </a:prstGeom>
        </p:spPr>
      </p:pic>
    </p:spTree>
    <p:extLst>
      <p:ext uri="{BB962C8B-B14F-4D97-AF65-F5344CB8AC3E}">
        <p14:creationId xmlns:p14="http://schemas.microsoft.com/office/powerpoint/2010/main" val="3448367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UN IPCC Predictions</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57400" y="2218730"/>
            <a:ext cx="4419600" cy="2366328"/>
          </a:xfrm>
        </p:spPr>
      </p:pic>
      <p:sp>
        <p:nvSpPr>
          <p:cNvPr id="7" name="TextBox 6"/>
          <p:cNvSpPr txBox="1"/>
          <p:nvPr/>
        </p:nvSpPr>
        <p:spPr>
          <a:xfrm>
            <a:off x="533400" y="1295400"/>
            <a:ext cx="7924800" cy="923330"/>
          </a:xfrm>
          <a:prstGeom prst="rect">
            <a:avLst/>
          </a:prstGeom>
          <a:noFill/>
        </p:spPr>
        <p:txBody>
          <a:bodyPr wrap="square" rtlCol="0">
            <a:spAutoFit/>
          </a:bodyPr>
          <a:lstStyle/>
          <a:p>
            <a:r>
              <a:rPr lang="en-US" dirty="0" smtClean="0"/>
              <a:t>“The </a:t>
            </a:r>
            <a:r>
              <a:rPr lang="en-US" dirty="0"/>
              <a:t>future warming by 2100 – with comparable emission scenarios – is about the same as in the previous report. For the highest scenario, the best-estimate warming by 2100 is still 4 °</a:t>
            </a:r>
            <a:r>
              <a:rPr lang="en-US" dirty="0" smtClean="0"/>
              <a:t>C.” –realclimate.org</a:t>
            </a:r>
            <a:endParaRPr lang="en-US" dirty="0"/>
          </a:p>
        </p:txBody>
      </p:sp>
      <p:sp>
        <p:nvSpPr>
          <p:cNvPr id="8" name="TextBox 7"/>
          <p:cNvSpPr txBox="1"/>
          <p:nvPr/>
        </p:nvSpPr>
        <p:spPr>
          <a:xfrm>
            <a:off x="533400" y="4800600"/>
            <a:ext cx="7924800" cy="1661993"/>
          </a:xfrm>
          <a:prstGeom prst="rect">
            <a:avLst/>
          </a:prstGeom>
          <a:noFill/>
        </p:spPr>
        <p:txBody>
          <a:bodyPr wrap="square" rtlCol="0">
            <a:spAutoFit/>
          </a:bodyPr>
          <a:lstStyle/>
          <a:p>
            <a:pPr lvl="1"/>
            <a:r>
              <a:rPr lang="en-US" sz="1600" i="1" dirty="0"/>
              <a:t>Figure 2 The future temperature development in the highest emissions scenario (red) and in a scenario with successful climate mitigation (blue) – the “4-degree world” and the “2-degree world.”</a:t>
            </a:r>
            <a:endParaRPr lang="en-US" sz="1600" dirty="0"/>
          </a:p>
          <a:p>
            <a:r>
              <a:rPr lang="en-US" dirty="0" smtClean="0"/>
              <a:t>“What </a:t>
            </a:r>
            <a:r>
              <a:rPr lang="en-US" dirty="0"/>
              <a:t>is new is that IPCC has also studied climate mitigation scenarios. The blue RCP2.6 is such a scenario with strong emissions reduction. With this scenario global warming can be stopped below 2 ° C</a:t>
            </a:r>
            <a:r>
              <a:rPr lang="en-US" dirty="0" smtClean="0"/>
              <a:t>.” –realclimate.org</a:t>
            </a:r>
            <a:endParaRPr lang="en-US" dirty="0"/>
          </a:p>
        </p:txBody>
      </p:sp>
    </p:spTree>
    <p:extLst>
      <p:ext uri="{BB962C8B-B14F-4D97-AF65-F5344CB8AC3E}">
        <p14:creationId xmlns:p14="http://schemas.microsoft.com/office/powerpoint/2010/main" val="2591272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Only </a:t>
            </a:r>
            <a:r>
              <a:rPr lang="en-US" dirty="0" smtClean="0"/>
              <a:t>4° </a:t>
            </a:r>
            <a:r>
              <a:rPr lang="en-US" dirty="0" smtClean="0"/>
              <a:t>Warming? Big Deal!</a:t>
            </a:r>
            <a:endParaRPr lang="en-US" dirty="0"/>
          </a:p>
        </p:txBody>
      </p:sp>
      <p:sp>
        <p:nvSpPr>
          <p:cNvPr id="3" name="Content Placeholder 2"/>
          <p:cNvSpPr>
            <a:spLocks noGrp="1"/>
          </p:cNvSpPr>
          <p:nvPr>
            <p:ph idx="1"/>
          </p:nvPr>
        </p:nvSpPr>
        <p:spPr/>
        <p:txBody>
          <a:bodyPr>
            <a:normAutofit lnSpcReduction="10000"/>
          </a:bodyPr>
          <a:lstStyle/>
          <a:p>
            <a:r>
              <a:rPr lang="en-US" dirty="0" smtClean="0"/>
              <a:t>When talking about a 4° warming, we’re not talking about local temperatures.</a:t>
            </a:r>
          </a:p>
          <a:p>
            <a:r>
              <a:rPr lang="en-US" dirty="0" smtClean="0"/>
              <a:t>Today it’s 84</a:t>
            </a:r>
            <a:r>
              <a:rPr lang="en-US" dirty="0"/>
              <a:t>°</a:t>
            </a:r>
            <a:r>
              <a:rPr lang="en-US" dirty="0" smtClean="0"/>
              <a:t>, tomorrow it might be 65</a:t>
            </a:r>
            <a:r>
              <a:rPr lang="en-US" dirty="0"/>
              <a:t>°</a:t>
            </a:r>
            <a:r>
              <a:rPr lang="en-US" dirty="0" smtClean="0"/>
              <a:t> – that’s not what we’re talking about.</a:t>
            </a:r>
          </a:p>
          <a:p>
            <a:r>
              <a:rPr lang="en-US" dirty="0" smtClean="0"/>
              <a:t>We’re talking about the Global Average Temperature.</a:t>
            </a:r>
          </a:p>
          <a:p>
            <a:r>
              <a:rPr lang="en-US" dirty="0" smtClean="0"/>
              <a:t>This is the average over the entire earth, including the oceans, land, and the atmosphere.</a:t>
            </a:r>
          </a:p>
        </p:txBody>
      </p:sp>
    </p:spTree>
    <p:extLst>
      <p:ext uri="{BB962C8B-B14F-4D97-AF65-F5344CB8AC3E}">
        <p14:creationId xmlns:p14="http://schemas.microsoft.com/office/powerpoint/2010/main" val="2814557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7661</TotalTime>
  <Words>1171</Words>
  <Application>Microsoft Office PowerPoint</Application>
  <PresentationFormat>On-screen Show (4:3)</PresentationFormat>
  <Paragraphs>104</Paragraphs>
  <Slides>17</Slides>
  <Notes>11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Climate Change:  Why We Must Act</vt:lpstr>
      <vt:lpstr>The Science Has Been  Settled for 150 Years</vt:lpstr>
      <vt:lpstr>Why the Earth Is Not Like the Moon</vt:lpstr>
      <vt:lpstr>A Small Amount of CO2  Traps a Lot of Heat</vt:lpstr>
      <vt:lpstr>Satellites Can Detect the Increase in the Greenhouse Effect</vt:lpstr>
      <vt:lpstr>How Much Extra Heat Is Trapped?</vt:lpstr>
      <vt:lpstr>Most Likely Scenario: 4° By 2100</vt:lpstr>
      <vt:lpstr>Current UN IPCC Predictions</vt:lpstr>
      <vt:lpstr>Only 4° Warming? Big Deal!</vt:lpstr>
      <vt:lpstr>Global Average Temperature</vt:lpstr>
      <vt:lpstr>The Wheelchair Curve</vt:lpstr>
      <vt:lpstr>The Wheelchair Graph World Bank Version</vt:lpstr>
      <vt:lpstr>Skeptic Positions</vt:lpstr>
      <vt:lpstr>It’s Not Happening?</vt:lpstr>
      <vt:lpstr>Has There Been a “Pause” in Warming? Down the Up Escalator.</vt:lpstr>
      <vt:lpstr>More on the “Pause”</vt:lpstr>
      <vt:lpstr>There’s Nothing We Can Do?</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 OFA 2013</dc:title>
  <dc:creator>Erica</dc:creator>
  <cp:lastModifiedBy>Erica Ackerman</cp:lastModifiedBy>
  <cp:revision>78</cp:revision>
  <dcterms:created xsi:type="dcterms:W3CDTF">2013-07-10T14:53:23Z</dcterms:created>
  <dcterms:modified xsi:type="dcterms:W3CDTF">2014-03-13T12:36:15Z</dcterms:modified>
</cp:coreProperties>
</file>